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24" r:id="rId3"/>
    <p:sldId id="309" r:id="rId4"/>
    <p:sldId id="261" r:id="rId5"/>
    <p:sldId id="308" r:id="rId6"/>
    <p:sldId id="307" r:id="rId7"/>
    <p:sldId id="295" r:id="rId8"/>
    <p:sldId id="258" r:id="rId9"/>
    <p:sldId id="306" r:id="rId10"/>
    <p:sldId id="262" r:id="rId11"/>
    <p:sldId id="292" r:id="rId12"/>
    <p:sldId id="305" r:id="rId13"/>
    <p:sldId id="312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60"/>
    <p:restoredTop sz="96405"/>
  </p:normalViewPr>
  <p:slideViewPr>
    <p:cSldViewPr snapToGrid="0" snapToObjects="1">
      <p:cViewPr varScale="1">
        <p:scale>
          <a:sx n="101" d="100"/>
          <a:sy n="101" d="100"/>
        </p:scale>
        <p:origin x="2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46B7B-8A89-4140-ABE8-BF06741AA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BFEC745-BF1C-BF49-BE06-5A1A7E392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2958AB-6F7B-8D4F-91E9-708918BB2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7C-04BE-1D4E-A328-27931AB6D76F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E8E3EF-A43E-DE42-B60F-8DD3519D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0B9431-EFCF-AB47-9BC9-7357F596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8E81-58D3-804A-B7D0-DACBA0B189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289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3FE77-BB27-8F4B-8386-17875FEA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AD16F72-7BD2-7D4A-B592-DCE4AED81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9F0DDC-E69A-1C4A-A785-C5831C5B4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7C-04BE-1D4E-A328-27931AB6D76F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C73F23-E1AA-4743-89ED-2417A148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17327F-F84F-6B44-BFA0-A63C6AA4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8E81-58D3-804A-B7D0-DACBA0B189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7585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BD8260B-A0E4-AB4F-867B-22DF7DA0C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CBE7C1E-AF63-2447-AC3E-2CC4AD54A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B0758B-0615-504B-93A6-F83B8054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7C-04BE-1D4E-A328-27931AB6D76F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C70728-15C5-8747-B3C4-E817D339C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FE67B3-B97D-BF48-B213-0AE09CBFC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8E81-58D3-804A-B7D0-DACBA0B189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767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5B6D07-219B-AF44-9BA0-1C0145B57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291155-63BC-3D41-98DD-90452B4C4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C57E59-6EB6-2D42-AA9F-111008644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7C-04BE-1D4E-A328-27931AB6D76F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FD3D18-1531-4D4C-9456-2F505DE6E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625601-C1FB-3046-B534-803A0B3D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8E81-58D3-804A-B7D0-DACBA0B189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954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B8CF1-768F-3443-8C4F-7DD2E68D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F295FF-B0CF-F244-8C95-814C4F9DE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9066BF-7B47-EB49-AFB3-2A2BD4C09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7C-04BE-1D4E-A328-27931AB6D76F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21C2BA-794E-DA42-9BBE-5215EB8D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9CE9A7-F073-F24A-801F-822055595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8E81-58D3-804A-B7D0-DACBA0B189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2746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23EE8-3E4B-C44E-BCDD-4B6058BEE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532317-22FC-F447-82E8-0E86308BA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778B27-D9AE-BA4D-8653-E449E5C1D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FA863CB-A5F2-B445-9A4E-7B331233C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7C-04BE-1D4E-A328-27931AB6D76F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A4D108A-462A-A54A-82E5-FA1AF8E3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43768E8-387A-F94D-8878-98AB1EFD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8E81-58D3-804A-B7D0-DACBA0B189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204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8F0D5-1D7F-9E4D-8B6F-2168D184E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E38CA6-A053-7246-8691-48CE53BC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3A2436A-2EA0-0443-B03E-F72879D0A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9A83F91-EBDB-084A-B810-5CDD2FFE1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D2E6D20-74F9-BC46-B562-E0164A944A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DBDEB3F-EA0C-AD43-9DD0-EA85FAFD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7C-04BE-1D4E-A328-27931AB6D76F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43FB062-45E2-A64F-B769-100C6FCB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A0CE77B-0AB0-2342-A375-451EE85A4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8E81-58D3-804A-B7D0-DACBA0B189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6805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760DCC-3357-0248-835B-7A97E2E2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FAB34A5-59EC-3944-A68C-2F785BCD7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7C-04BE-1D4E-A328-27931AB6D76F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C04B4B0-9BCB-6C47-ACBA-9ABBDCBCC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B144FE-0238-E940-AFE8-14194CB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8E81-58D3-804A-B7D0-DACBA0B189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476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B975239-6289-FD48-8097-7A41BBEF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7C-04BE-1D4E-A328-27931AB6D76F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CAA539C-3C95-FD47-A458-146E359D6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9EB074-7C30-2146-9324-0BDF4B43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8E81-58D3-804A-B7D0-DACBA0B189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846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A24DA3-ADAF-4840-A380-ADFFD35D3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438047-351D-F14D-AE91-B5399735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A2A8621-B8CA-074F-9F56-3BE02CD16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624CA4-D0B7-5D42-BF8A-FDA43420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7C-04BE-1D4E-A328-27931AB6D76F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AE7D15-AE6C-394C-9869-4E0D2BFF6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590D83-9A52-9A4B-96D8-EB93CB8EA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8E81-58D3-804A-B7D0-DACBA0B189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6197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A7B5B9-FC3D-7E44-B64E-CB46AD3BD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BD5548B-75BD-AD46-A5DF-D46A487CF4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7E666C-3536-B348-951F-65C4DE537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33A526-0E2D-BD46-9043-35D07DD5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7C-04BE-1D4E-A328-27931AB6D76F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6E34F5A-FEC9-B347-A0C2-F1633ABCC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83DEE8-21E8-A642-9337-67BEBF9F8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8E81-58D3-804A-B7D0-DACBA0B189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257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08E7E8D-FF27-1844-88DA-DD8D5866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E8FFEC-7535-5549-8CEB-D41E4674F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2A8252-AACD-6740-BE97-ED0FE2A59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C737C-04BE-1D4E-A328-27931AB6D76F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33BDF5-BF57-FB4A-A840-DA1930733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332F7D-336F-384A-8A22-EB48584B3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A8E81-58D3-804A-B7D0-DACBA0B189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73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BCF46550-F068-F144-81AC-144B764641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0670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6A0917A-84F4-E74F-BA5D-24FD588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8094" y="476655"/>
            <a:ext cx="12260094" cy="2358096"/>
          </a:xfrm>
        </p:spPr>
        <p:txBody>
          <a:bodyPr>
            <a:normAutofit/>
          </a:bodyPr>
          <a:lstStyle/>
          <a:p>
            <a:r>
              <a:rPr lang="nl-NL" b="1" dirty="0"/>
              <a:t>De Groene Zone</a:t>
            </a:r>
            <a:br>
              <a:rPr lang="nl-NL" dirty="0"/>
            </a:br>
            <a:r>
              <a:rPr lang="nl-NL" sz="4400" dirty="0"/>
              <a:t>onderdeel van </a:t>
            </a:r>
            <a:br>
              <a:rPr lang="nl-NL" sz="4400" dirty="0"/>
            </a:br>
            <a:r>
              <a:rPr lang="nl-NL" sz="4400" dirty="0"/>
              <a:t>Nationaal Park Hollandse Duinen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D97F435-CE3D-7F4F-98F3-51EFDCA24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9786"/>
            <a:ext cx="9144000" cy="165576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r>
              <a:rPr lang="nl-NL" dirty="0"/>
              <a:t>Presentatie</a:t>
            </a:r>
          </a:p>
          <a:p>
            <a:r>
              <a:rPr lang="nl-NL" dirty="0"/>
              <a:t>Ondernemend Wassenaar</a:t>
            </a:r>
          </a:p>
          <a:p>
            <a:r>
              <a:rPr lang="nl-NL" dirty="0"/>
              <a:t>November 2021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8005AD-FD7F-E64C-96BA-78B8D28E08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  <p:pic>
        <p:nvPicPr>
          <p:cNvPr id="6" name="Afbeelding 5" descr="Afbeelding met tekeningAutomatisch gegenereerde beschrijving">
            <a:extLst>
              <a:ext uri="{FF2B5EF4-FFF2-40B4-BE49-F238E27FC236}">
                <a16:creationId xmlns:a16="http://schemas.microsoft.com/office/drawing/2014/main" id="{F6940624-6075-3D4D-841D-3FDF6A25D8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3739" y="5731679"/>
            <a:ext cx="3295650" cy="86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868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C0EA114-9CEB-8342-AF1C-4EBB53366694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18005AD-FD7F-E64C-96BA-78B8D28E08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4792B01-6AAC-2C41-A80D-B8D017ECE304}"/>
              </a:ext>
            </a:extLst>
          </p:cNvPr>
          <p:cNvSpPr txBox="1"/>
          <p:nvPr/>
        </p:nvSpPr>
        <p:spPr>
          <a:xfrm>
            <a:off x="367553" y="57750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b="1" dirty="0"/>
              <a:t>Bestuurlijke afspraken UMV – mrt 2019</a:t>
            </a:r>
          </a:p>
        </p:txBody>
      </p:sp>
    </p:spTree>
    <p:extLst>
      <p:ext uri="{BB962C8B-B14F-4D97-AF65-F5344CB8AC3E}">
        <p14:creationId xmlns:p14="http://schemas.microsoft.com/office/powerpoint/2010/main" val="41129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18005AD-FD7F-E64C-96BA-78B8D28E08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679DCB8-8031-404C-8A23-1419DEC0DF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981" y="-982494"/>
            <a:ext cx="9097917" cy="7652588"/>
          </a:xfrm>
          <a:prstGeom prst="rect">
            <a:avLst/>
          </a:prstGeom>
        </p:spPr>
      </p:pic>
      <p:sp>
        <p:nvSpPr>
          <p:cNvPr id="19" name="Pijl links 18">
            <a:extLst>
              <a:ext uri="{FF2B5EF4-FFF2-40B4-BE49-F238E27FC236}">
                <a16:creationId xmlns:a16="http://schemas.microsoft.com/office/drawing/2014/main" id="{E714886D-E1DC-6945-A161-E66746E640FC}"/>
              </a:ext>
            </a:extLst>
          </p:cNvPr>
          <p:cNvSpPr/>
          <p:nvPr/>
        </p:nvSpPr>
        <p:spPr>
          <a:xfrm rot="10800000">
            <a:off x="10619019" y="3132306"/>
            <a:ext cx="856034" cy="593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6018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0917A-84F4-E74F-BA5D-24FD588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0" y="1122363"/>
            <a:ext cx="6477000" cy="869723"/>
          </a:xfrm>
        </p:spPr>
        <p:txBody>
          <a:bodyPr>
            <a:normAutofit/>
          </a:bodyPr>
          <a:lstStyle/>
          <a:p>
            <a:pPr algn="l"/>
            <a:r>
              <a:rPr lang="nl-NL" sz="4400" b="1" dirty="0"/>
              <a:t>Kansen en uitdagingen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D97F435-CE3D-7F4F-98F3-51EFDCA24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0" y="1992086"/>
            <a:ext cx="7759700" cy="422713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4-tal bestuurlijke partijen met elk hun eigen agenda, planning, doelstellingen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Compenserende en mitigerende maatregelen stikstof, water, weidevogels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Plannen en ambities huidige ondernemers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Gefragmenteerd grondeigenaarschap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…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/>
          </a:p>
          <a:p>
            <a:pPr algn="l"/>
            <a:endParaRPr lang="nl-NL" dirty="0"/>
          </a:p>
          <a:p>
            <a:pPr algn="l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8005AD-FD7F-E64C-96BA-78B8D28E08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9B94065-8354-C44A-87C7-D648F158A6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51" r="25319"/>
          <a:stretch/>
        </p:blipFill>
        <p:spPr>
          <a:xfrm>
            <a:off x="0" y="0"/>
            <a:ext cx="3806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86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5E297A04-B19E-5842-A5AA-9D49EFAACAA1}"/>
              </a:ext>
            </a:extLst>
          </p:cNvPr>
          <p:cNvSpPr/>
          <p:nvPr/>
        </p:nvSpPr>
        <p:spPr>
          <a:xfrm>
            <a:off x="3806705" y="0"/>
            <a:ext cx="838529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0917A-84F4-E74F-BA5D-24FD588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6705" y="259546"/>
            <a:ext cx="8142514" cy="768431"/>
          </a:xfrm>
        </p:spPr>
        <p:txBody>
          <a:bodyPr>
            <a:normAutofit/>
          </a:bodyPr>
          <a:lstStyle/>
          <a:p>
            <a:pPr algn="l"/>
            <a:r>
              <a:rPr lang="nl-NL" sz="4400" b="1" dirty="0"/>
              <a:t>Nota van Uitgangspunten</a:t>
            </a:r>
            <a:endParaRPr lang="nl-NL" sz="3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8005AD-FD7F-E64C-96BA-78B8D28E08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18CC499-15CE-7247-901E-F08B6BB83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51" r="25319"/>
          <a:stretch/>
        </p:blipFill>
        <p:spPr>
          <a:xfrm>
            <a:off x="0" y="0"/>
            <a:ext cx="3806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8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5E297A04-B19E-5842-A5AA-9D49EFAACAA1}"/>
              </a:ext>
            </a:extLst>
          </p:cNvPr>
          <p:cNvSpPr/>
          <p:nvPr/>
        </p:nvSpPr>
        <p:spPr>
          <a:xfrm>
            <a:off x="3806705" y="0"/>
            <a:ext cx="838529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0917A-84F4-E74F-BA5D-24FD588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4447" y="259547"/>
            <a:ext cx="7744772" cy="4088336"/>
          </a:xfrm>
        </p:spPr>
        <p:txBody>
          <a:bodyPr>
            <a:normAutofit/>
          </a:bodyPr>
          <a:lstStyle/>
          <a:p>
            <a:pPr algn="l"/>
            <a:r>
              <a:rPr lang="nl-NL" sz="4400" b="1" dirty="0"/>
              <a:t>onderwerpen:</a:t>
            </a:r>
            <a:br>
              <a:rPr lang="nl-NL" sz="4400" b="1" dirty="0"/>
            </a:br>
            <a:r>
              <a:rPr lang="nl-NL" sz="3600" dirty="0"/>
              <a:t>1. algemene context en historie</a:t>
            </a:r>
            <a:br>
              <a:rPr lang="nl-NL" sz="3600" dirty="0"/>
            </a:br>
            <a:r>
              <a:rPr lang="nl-NL" sz="3600" dirty="0"/>
              <a:t>2. nota van uitgangspunten</a:t>
            </a:r>
            <a:br>
              <a:rPr lang="nl-NL" sz="3600" dirty="0"/>
            </a:br>
            <a:r>
              <a:rPr lang="nl-NL" sz="3600" dirty="0"/>
              <a:t>3. ecologische verbindingszone</a:t>
            </a:r>
            <a:br>
              <a:rPr lang="nl-NL" sz="3600" dirty="0"/>
            </a:br>
            <a:r>
              <a:rPr lang="nl-NL" sz="3600" dirty="0"/>
              <a:t>4. ‘Beperkte gebiedsvisie’</a:t>
            </a:r>
            <a:br>
              <a:rPr lang="nl-NL" sz="4400" b="1" dirty="0"/>
            </a:br>
            <a:endParaRPr lang="nl-NL" sz="3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8005AD-FD7F-E64C-96BA-78B8D28E08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18CC499-15CE-7247-901E-F08B6BB83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51" r="25319"/>
          <a:stretch/>
        </p:blipFill>
        <p:spPr>
          <a:xfrm>
            <a:off x="0" y="0"/>
            <a:ext cx="3806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11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37EE2178-215F-5D49-A983-8C4F1379C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1276" y="0"/>
            <a:ext cx="8205242" cy="6858000"/>
          </a:xfr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0261746-941E-224C-B987-8972CBD127DB}"/>
              </a:ext>
            </a:extLst>
          </p:cNvPr>
          <p:cNvSpPr/>
          <p:nvPr/>
        </p:nvSpPr>
        <p:spPr>
          <a:xfrm rot="2427513">
            <a:off x="4551763" y="2091251"/>
            <a:ext cx="1769818" cy="793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Vrije vorm 4">
            <a:extLst>
              <a:ext uri="{FF2B5EF4-FFF2-40B4-BE49-F238E27FC236}">
                <a16:creationId xmlns:a16="http://schemas.microsoft.com/office/drawing/2014/main" id="{5AF4D0B1-CF1D-D44A-889C-AF832C38B0B5}"/>
              </a:ext>
            </a:extLst>
          </p:cNvPr>
          <p:cNvSpPr/>
          <p:nvPr/>
        </p:nvSpPr>
        <p:spPr>
          <a:xfrm>
            <a:off x="1998406" y="870155"/>
            <a:ext cx="4321278" cy="4461387"/>
          </a:xfrm>
          <a:custGeom>
            <a:avLst/>
            <a:gdLst>
              <a:gd name="connsiteX0" fmla="*/ 4299155 w 4321278"/>
              <a:gd name="connsiteY0" fmla="*/ 1755058 h 4461387"/>
              <a:gd name="connsiteX1" fmla="*/ 3834581 w 4321278"/>
              <a:gd name="connsiteY1" fmla="*/ 1533832 h 4461387"/>
              <a:gd name="connsiteX2" fmla="*/ 3576484 w 4321278"/>
              <a:gd name="connsiteY2" fmla="*/ 1415845 h 4461387"/>
              <a:gd name="connsiteX3" fmla="*/ 3384755 w 4321278"/>
              <a:gd name="connsiteY3" fmla="*/ 1253613 h 4461387"/>
              <a:gd name="connsiteX4" fmla="*/ 3244646 w 4321278"/>
              <a:gd name="connsiteY4" fmla="*/ 1120877 h 4461387"/>
              <a:gd name="connsiteX5" fmla="*/ 3045542 w 4321278"/>
              <a:gd name="connsiteY5" fmla="*/ 936522 h 4461387"/>
              <a:gd name="connsiteX6" fmla="*/ 2728452 w 4321278"/>
              <a:gd name="connsiteY6" fmla="*/ 626806 h 4461387"/>
              <a:gd name="connsiteX7" fmla="*/ 2433484 w 4321278"/>
              <a:gd name="connsiteY7" fmla="*/ 272845 h 4461387"/>
              <a:gd name="connsiteX8" fmla="*/ 2013155 w 4321278"/>
              <a:gd name="connsiteY8" fmla="*/ 0 h 4461387"/>
              <a:gd name="connsiteX9" fmla="*/ 884904 w 4321278"/>
              <a:gd name="connsiteY9" fmla="*/ 1548580 h 4461387"/>
              <a:gd name="connsiteX10" fmla="*/ 0 w 4321278"/>
              <a:gd name="connsiteY10" fmla="*/ 2610464 h 4461387"/>
              <a:gd name="connsiteX11" fmla="*/ 464575 w 4321278"/>
              <a:gd name="connsiteY11" fmla="*/ 3001297 h 4461387"/>
              <a:gd name="connsiteX12" fmla="*/ 648929 w 4321278"/>
              <a:gd name="connsiteY12" fmla="*/ 3274142 h 4461387"/>
              <a:gd name="connsiteX13" fmla="*/ 833284 w 4321278"/>
              <a:gd name="connsiteY13" fmla="*/ 3487993 h 4461387"/>
              <a:gd name="connsiteX14" fmla="*/ 1017639 w 4321278"/>
              <a:gd name="connsiteY14" fmla="*/ 3554361 h 4461387"/>
              <a:gd name="connsiteX15" fmla="*/ 1201994 w 4321278"/>
              <a:gd name="connsiteY15" fmla="*/ 3716593 h 4461387"/>
              <a:gd name="connsiteX16" fmla="*/ 1445342 w 4321278"/>
              <a:gd name="connsiteY16" fmla="*/ 3613355 h 4461387"/>
              <a:gd name="connsiteX17" fmla="*/ 1637071 w 4321278"/>
              <a:gd name="connsiteY17" fmla="*/ 3672348 h 4461387"/>
              <a:gd name="connsiteX18" fmla="*/ 1932039 w 4321278"/>
              <a:gd name="connsiteY18" fmla="*/ 3952568 h 4461387"/>
              <a:gd name="connsiteX19" fmla="*/ 2330246 w 4321278"/>
              <a:gd name="connsiteY19" fmla="*/ 4461387 h 4461387"/>
              <a:gd name="connsiteX20" fmla="*/ 2993923 w 4321278"/>
              <a:gd name="connsiteY20" fmla="*/ 3849329 h 4461387"/>
              <a:gd name="connsiteX21" fmla="*/ 3480620 w 4321278"/>
              <a:gd name="connsiteY21" fmla="*/ 3266768 h 4461387"/>
              <a:gd name="connsiteX22" fmla="*/ 3480620 w 4321278"/>
              <a:gd name="connsiteY22" fmla="*/ 3266768 h 4461387"/>
              <a:gd name="connsiteX23" fmla="*/ 3628104 w 4321278"/>
              <a:gd name="connsiteY23" fmla="*/ 3119284 h 4461387"/>
              <a:gd name="connsiteX24" fmla="*/ 4321278 w 4321278"/>
              <a:gd name="connsiteY24" fmla="*/ 2182761 h 4461387"/>
              <a:gd name="connsiteX25" fmla="*/ 4203291 w 4321278"/>
              <a:gd name="connsiteY25" fmla="*/ 1873045 h 4461387"/>
              <a:gd name="connsiteX26" fmla="*/ 4299155 w 4321278"/>
              <a:gd name="connsiteY26" fmla="*/ 1755058 h 446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321278" h="4461387">
                <a:moveTo>
                  <a:pt x="4299155" y="1755058"/>
                </a:moveTo>
                <a:lnTo>
                  <a:pt x="3834581" y="1533832"/>
                </a:lnTo>
                <a:lnTo>
                  <a:pt x="3576484" y="1415845"/>
                </a:lnTo>
                <a:lnTo>
                  <a:pt x="3384755" y="1253613"/>
                </a:lnTo>
                <a:lnTo>
                  <a:pt x="3244646" y="1120877"/>
                </a:lnTo>
                <a:lnTo>
                  <a:pt x="3045542" y="936522"/>
                </a:lnTo>
                <a:lnTo>
                  <a:pt x="2728452" y="626806"/>
                </a:lnTo>
                <a:lnTo>
                  <a:pt x="2433484" y="272845"/>
                </a:lnTo>
                <a:lnTo>
                  <a:pt x="2013155" y="0"/>
                </a:lnTo>
                <a:lnTo>
                  <a:pt x="884904" y="1548580"/>
                </a:lnTo>
                <a:lnTo>
                  <a:pt x="0" y="2610464"/>
                </a:lnTo>
                <a:lnTo>
                  <a:pt x="464575" y="3001297"/>
                </a:lnTo>
                <a:lnTo>
                  <a:pt x="648929" y="3274142"/>
                </a:lnTo>
                <a:lnTo>
                  <a:pt x="833284" y="3487993"/>
                </a:lnTo>
                <a:lnTo>
                  <a:pt x="1017639" y="3554361"/>
                </a:lnTo>
                <a:lnTo>
                  <a:pt x="1201994" y="3716593"/>
                </a:lnTo>
                <a:lnTo>
                  <a:pt x="1445342" y="3613355"/>
                </a:lnTo>
                <a:lnTo>
                  <a:pt x="1637071" y="3672348"/>
                </a:lnTo>
                <a:lnTo>
                  <a:pt x="1932039" y="3952568"/>
                </a:lnTo>
                <a:lnTo>
                  <a:pt x="2330246" y="4461387"/>
                </a:lnTo>
                <a:lnTo>
                  <a:pt x="2993923" y="3849329"/>
                </a:lnTo>
                <a:lnTo>
                  <a:pt x="3480620" y="3266768"/>
                </a:lnTo>
                <a:lnTo>
                  <a:pt x="3480620" y="3266768"/>
                </a:lnTo>
                <a:lnTo>
                  <a:pt x="3628104" y="3119284"/>
                </a:lnTo>
                <a:lnTo>
                  <a:pt x="4321278" y="2182761"/>
                </a:lnTo>
                <a:lnTo>
                  <a:pt x="4203291" y="1873045"/>
                </a:lnTo>
                <a:lnTo>
                  <a:pt x="4299155" y="1755058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5678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56D5508-AF17-CC4D-A7AA-6AA6EE6B576E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18005AD-FD7F-E64C-96BA-78B8D28E08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48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D7F20C8-2728-2C4F-B7C4-01B6162A9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518" y="-92989"/>
            <a:ext cx="10134963" cy="7162609"/>
          </a:xfr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35C5E9C-25CE-2B40-AA58-41DFA8A1A9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79EB295-0E36-D44E-B33D-8BDD3B643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01" y="283093"/>
            <a:ext cx="3450312" cy="2962543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4C47A6F-A25B-CD4C-B866-5CDBF3F15E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998" y="291294"/>
            <a:ext cx="3450312" cy="298216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3D3D5A6-F09A-4B42-B222-E2E469468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406" y="263472"/>
            <a:ext cx="3450312" cy="298216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C8A9B0A-F8DA-F845-9B68-AFDDA29D1B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02" y="3429000"/>
            <a:ext cx="3450312" cy="298216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0215565-1453-CF4D-800E-52B795F190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998" y="3429000"/>
            <a:ext cx="3450312" cy="298216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1B8698F-58D9-AC45-AB81-3A159DA4104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194" y="3429000"/>
            <a:ext cx="3450312" cy="298216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A036B07-835B-7A41-8D0F-EF8A0777063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27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6E4A5-A1FD-B749-9071-26A53266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345504C-5AC7-4849-913E-80F080CD2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86952"/>
            <a:ext cx="12192000" cy="8616364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197E570-B973-C34D-8AB4-783B199F9D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22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0917A-84F4-E74F-BA5D-24FD588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0" y="1122363"/>
            <a:ext cx="6477000" cy="869723"/>
          </a:xfrm>
        </p:spPr>
        <p:txBody>
          <a:bodyPr>
            <a:normAutofit/>
          </a:bodyPr>
          <a:lstStyle/>
          <a:p>
            <a:pPr algn="l"/>
            <a:r>
              <a:rPr lang="nl-NL" sz="4400" b="1" dirty="0"/>
              <a:t>Studies en visies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D97F435-CE3D-7F4F-98F3-51EFDCA24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0" y="1992086"/>
            <a:ext cx="7759700" cy="4393216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Integrale </a:t>
            </a:r>
            <a:r>
              <a:rPr lang="nl-NL" dirty="0" err="1"/>
              <a:t>StructuurVisie</a:t>
            </a:r>
            <a:r>
              <a:rPr lang="nl-NL" dirty="0"/>
              <a:t> Locatie Valkenburg – 2007</a:t>
            </a:r>
          </a:p>
          <a:p>
            <a:pPr algn="l"/>
            <a:r>
              <a:rPr lang="nl-NL" dirty="0"/>
              <a:t>Inrichtingsplan De groene buffer – okt 2008</a:t>
            </a:r>
          </a:p>
          <a:p>
            <a:pPr algn="l"/>
            <a:r>
              <a:rPr lang="nl-NL" i="1" dirty="0"/>
              <a:t>Planamendement locatie </a:t>
            </a:r>
            <a:r>
              <a:rPr lang="nl-NL" i="1" dirty="0" err="1"/>
              <a:t>valkenburg</a:t>
            </a:r>
            <a:r>
              <a:rPr lang="nl-NL" i="1" dirty="0"/>
              <a:t> – dec 2015</a:t>
            </a:r>
          </a:p>
          <a:p>
            <a:pPr algn="l"/>
            <a:r>
              <a:rPr lang="nl-NL" dirty="0"/>
              <a:t>Overeenkomst locatie vliegveld Valkenburg - mrt 2016</a:t>
            </a:r>
          </a:p>
          <a:p>
            <a:pPr algn="l"/>
            <a:r>
              <a:rPr lang="nl-NL" dirty="0"/>
              <a:t>Drie koersen voor groene zone Valkenburg – juni 2017</a:t>
            </a:r>
          </a:p>
          <a:p>
            <a:pPr algn="l"/>
            <a:r>
              <a:rPr lang="nl-NL" dirty="0"/>
              <a:t>IRV tussengebied Katwijk Wassenaar  - feb 2018</a:t>
            </a:r>
            <a:br>
              <a:rPr lang="nl-NL" i="1" dirty="0"/>
            </a:br>
            <a:r>
              <a:rPr lang="nl-NL" i="1" dirty="0"/>
              <a:t>(integrale ruimtelijke verkenning)</a:t>
            </a:r>
          </a:p>
          <a:p>
            <a:pPr algn="l"/>
            <a:r>
              <a:rPr lang="nl-NL" dirty="0"/>
              <a:t>Advies PARK  - mrt 2018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8005AD-FD7F-E64C-96BA-78B8D28E08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9B94065-8354-C44A-87C7-D648F158A6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51" r="25319"/>
          <a:stretch/>
        </p:blipFill>
        <p:spPr>
          <a:xfrm>
            <a:off x="0" y="0"/>
            <a:ext cx="3806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34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0917A-84F4-E74F-BA5D-24FD588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0" y="1122363"/>
            <a:ext cx="6477000" cy="869723"/>
          </a:xfrm>
        </p:spPr>
        <p:txBody>
          <a:bodyPr>
            <a:normAutofit/>
          </a:bodyPr>
          <a:lstStyle/>
          <a:p>
            <a:pPr algn="l"/>
            <a:r>
              <a:rPr lang="nl-NL" sz="4400" b="1" dirty="0"/>
              <a:t>Besluitvorming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D97F435-CE3D-7F4F-98F3-51EFDCA24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0" y="1992086"/>
            <a:ext cx="7759700" cy="4393216"/>
          </a:xfrm>
        </p:spPr>
        <p:txBody>
          <a:bodyPr>
            <a:normAutofit/>
          </a:bodyPr>
          <a:lstStyle/>
          <a:p>
            <a:pPr algn="l"/>
            <a:r>
              <a:rPr lang="nl-NL" b="1" dirty="0"/>
              <a:t>Bestuurlijke afspraken UMV – mrt 2019</a:t>
            </a:r>
          </a:p>
          <a:p>
            <a:pPr algn="l"/>
            <a:r>
              <a:rPr lang="nl-NL" b="1" dirty="0"/>
              <a:t>Motie Raadswerkgroep Valkenburg – mrt 2019</a:t>
            </a:r>
          </a:p>
          <a:p>
            <a:pPr algn="l"/>
            <a:r>
              <a:rPr lang="nl-NL" dirty="0" err="1"/>
              <a:t>Cult.hist</a:t>
            </a:r>
            <a:r>
              <a:rPr lang="nl-NL" dirty="0"/>
              <a:t>. Analyse Tankgracht – juli 2019</a:t>
            </a:r>
          </a:p>
          <a:p>
            <a:pPr algn="l"/>
            <a:r>
              <a:rPr lang="nl-NL" b="1" dirty="0"/>
              <a:t>Aanvullende Bestuurlijke afspraken UMV – mrt 2020</a:t>
            </a:r>
          </a:p>
          <a:p>
            <a:pPr algn="l"/>
            <a:r>
              <a:rPr lang="nl-NL" dirty="0"/>
              <a:t>Nota van Uitgangspunten en Plan van Aanpak – mrt 2021</a:t>
            </a:r>
          </a:p>
          <a:p>
            <a:pPr algn="l"/>
            <a:r>
              <a:rPr lang="nl-NL" dirty="0"/>
              <a:t>Concept Bestemmingsplan Valkenhorst – juli 2021</a:t>
            </a:r>
          </a:p>
          <a:p>
            <a:pPr algn="l"/>
            <a:r>
              <a:rPr lang="nl-NL" dirty="0"/>
              <a:t>Beperkte Gebiedsvisie Groene Zone – nov 2021</a:t>
            </a:r>
          </a:p>
          <a:p>
            <a:pPr algn="l"/>
            <a:r>
              <a:rPr lang="nl-NL" dirty="0"/>
              <a:t>Ecologische Verbindingszone – jan 2022</a:t>
            </a:r>
          </a:p>
          <a:p>
            <a:pPr algn="l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8005AD-FD7F-E64C-96BA-78B8D28E08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9B94065-8354-C44A-87C7-D648F158A6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51" r="25319"/>
          <a:stretch/>
        </p:blipFill>
        <p:spPr>
          <a:xfrm>
            <a:off x="0" y="0"/>
            <a:ext cx="3806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241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2070</TotalTime>
  <Words>198</Words>
  <Application>Microsoft Office PowerPoint</Application>
  <PresentationFormat>Breedbeeld</PresentationFormat>
  <Paragraphs>33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De Groene Zone onderdeel van  Nationaal Park Hollandse Duinen</vt:lpstr>
      <vt:lpstr>onderwerpen: 1. algemene context en historie 2. nota van uitgangspunten 3. ecologische verbindingszone 4. ‘Beperkte gebiedsvisie’ </vt:lpstr>
      <vt:lpstr>PowerPoint-presentatie</vt:lpstr>
      <vt:lpstr>PowerPoint-presentatie</vt:lpstr>
      <vt:lpstr>PowerPoint-presentatie</vt:lpstr>
      <vt:lpstr>PowerPoint-presentatie</vt:lpstr>
      <vt:lpstr>PowerPoint-presentatie</vt:lpstr>
      <vt:lpstr>Studies en visies</vt:lpstr>
      <vt:lpstr>Besluitvorming </vt:lpstr>
      <vt:lpstr>PowerPoint-presentatie</vt:lpstr>
      <vt:lpstr>PowerPoint-presentatie</vt:lpstr>
      <vt:lpstr>Kansen en uitdagingen</vt:lpstr>
      <vt:lpstr>Nota van Uitgangspunten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De Groene Zone nota van uitgangspunten</dc:title>
  <dc:creator>Fred Lansbergen</dc:creator>
  <cp:lastModifiedBy>Bert Westra</cp:lastModifiedBy>
  <cp:revision>34</cp:revision>
  <dcterms:created xsi:type="dcterms:W3CDTF">2019-12-02T12:26:56Z</dcterms:created>
  <dcterms:modified xsi:type="dcterms:W3CDTF">2021-11-26T13:45:25Z</dcterms:modified>
</cp:coreProperties>
</file>